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MPLE">
    <p:bg>
      <p:bgPr>
        <a:solidFill>
          <a:srgbClr val="F6F8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8FB"/>
          </a:solidFill>
          <a:ln w="12700">
            <a:solidFill>
              <a:srgbClr val="F6F8F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6263640"/>
            <a:ext cx="10927080" cy="0"/>
          </a:xfrm>
          <a:prstGeom prst="line">
            <a:avLst/>
          </a:prstGeom>
          <a:noFill/>
          <a:ln w="10160">
            <a:solidFill>
              <a:srgbClr val="D1D5D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6419088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7 月会员复购活动｜内部讨论初稿</a:t>
            </a:r>
            <a:endParaRPr lang="en-US" sz="7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47120" y="640080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00">
                <a:solidFill>
                  <a:srgbClr val="6B7280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1002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47120" y="640080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00">
                <a:solidFill>
                  <a:srgbClr val="6B7280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502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F559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1161288" y="384048"/>
            <a:ext cx="1005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目标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40080" y="713232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汇报目的与活动目标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640080" y="1298448"/>
            <a:ext cx="1051560" cy="0"/>
          </a:xfrm>
          <a:prstGeom prst="line">
            <a:avLst/>
          </a:prstGeom>
          <a:noFill/>
          <a:ln w="25400">
            <a:solidFill>
              <a:srgbClr val="2F559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1719072"/>
            <a:ext cx="6583680" cy="30632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r>
              <a:rPr lang="en-US" sz="1300" dirty="0">
                <a:solidFill>
                  <a:srgbClr val="3741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目的：用 7 月活动验证会员分层复购打法，而不是单纯做一波促销。</a:t>
            </a:r>
            <a:endParaRPr lang="en-US" sz="1300" dirty="0"/>
          </a:p>
          <a:p>
            <a:r>
              <a:rPr lang="en-US" sz="1300" dirty="0">
                <a:solidFill>
                  <a:srgbClr val="3741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核心目标：提升 30 天会员复购率，拉动会员 GMV，并沉淀可复用的触达和复盘机制。</a:t>
            </a:r>
            <a:endParaRPr lang="en-US" sz="1300" dirty="0"/>
          </a:p>
          <a:p>
            <a:r>
              <a:rPr lang="en-US" sz="1300" dirty="0">
                <a:solidFill>
                  <a:srgbClr val="3741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建议目标口径：活动会员复购率 +X pp；会员 GMV +X%；补贴 ROI ≥ X。</a:t>
            </a:r>
            <a:endParaRPr lang="en-US" sz="1300" dirty="0"/>
          </a:p>
          <a:p>
            <a:r>
              <a:rPr lang="en-US" sz="1300" dirty="0">
                <a:solidFill>
                  <a:srgbClr val="3741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决策点：本次优先追求复购率、GMV，还是利润效率。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7726680" y="1691640"/>
            <a:ext cx="3337560" cy="3063240"/>
          </a:xfrm>
          <a:prstGeom prst="roundRect">
            <a:avLst>
              <a:gd name="adj" fmla="val 1493"/>
            </a:avLst>
          </a:prstGeom>
          <a:solidFill>
            <a:srgbClr val="FFFFFF"/>
          </a:solidFill>
          <a:ln w="10160">
            <a:solidFill>
              <a:srgbClr val="D1D5D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982712" y="1947672"/>
            <a:ext cx="282549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建议 KPI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110728" y="2404872"/>
            <a:ext cx="2624328" cy="21031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050" dirty="0">
                <a:solidFill>
                  <a:srgbClr val="3741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30 天复购率：+X pp</a:t>
            </a:r>
            <a:endParaRPr lang="en-US" sz="1050" dirty="0"/>
          </a:p>
          <a:p>
            <a:r>
              <a:rPr lang="en-US" sz="1050" dirty="0">
                <a:solidFill>
                  <a:srgbClr val="3741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会员 GMV：+X%</a:t>
            </a:r>
            <a:endParaRPr lang="en-US" sz="1050" dirty="0"/>
          </a:p>
          <a:p>
            <a:r>
              <a:rPr lang="en-US" sz="1050" dirty="0">
                <a:solidFill>
                  <a:srgbClr val="3741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补贴 ROI：≥ X</a:t>
            </a:r>
            <a:endParaRPr lang="en-US" sz="1050" dirty="0"/>
          </a:p>
          <a:p>
            <a:r>
              <a:rPr lang="en-US" sz="1050" dirty="0">
                <a:solidFill>
                  <a:srgbClr val="3741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沉默会员回流：X 万人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713232" y="5532120"/>
            <a:ext cx="10789920" cy="502920"/>
          </a:xfrm>
          <a:prstGeom prst="roundRect">
            <a:avLst>
              <a:gd name="adj" fmla="val 7273"/>
            </a:avLst>
          </a:prstGeom>
          <a:solidFill>
            <a:srgbClr val="EAF1FB"/>
          </a:solidFill>
          <a:ln w="10160">
            <a:solidFill>
              <a:srgbClr val="C7D7E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14400" y="5687568"/>
            <a:ext cx="103784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20" dirty="0">
                <a:solidFill>
                  <a:srgbClr val="3741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讨论提示：建议会前补数：当前复购率、会员 GMV 占比、客单价、毛利率、可用预算。</a:t>
            </a:r>
            <a:endParaRPr lang="en-US" sz="92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47120" y="640080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00">
                <a:solidFill>
                  <a:srgbClr val="6B7280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502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F559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1161288" y="384048"/>
            <a:ext cx="1005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人群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40080" y="713232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活动人群与基本策略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640080" y="1298448"/>
            <a:ext cx="1051560" cy="0"/>
          </a:xfrm>
          <a:prstGeom prst="line">
            <a:avLst/>
          </a:prstGeom>
          <a:noFill/>
          <a:ln w="25400">
            <a:solidFill>
              <a:srgbClr val="2F5597"/>
            </a:solidFill>
            <a:prstDash val="solid"/>
          </a:ln>
        </p:spPr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85800" y="1508760"/>
          <a:ext cx="10835640" cy="3520440"/>
        </p:xfrm>
        <a:graphic>
          <a:graphicData uri="http://schemas.openxmlformats.org/drawingml/2006/table">
            <a:tbl>
              <a:tblPr/>
              <a:tblGrid>
                <a:gridCol w="1645920"/>
                <a:gridCol w="2560320"/>
                <a:gridCol w="3657600"/>
                <a:gridCol w="2971800"/>
              </a:tblGrid>
              <a:tr h="7040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人群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判断口径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策略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目标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040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潜力新会员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首购后 7-30 天未复购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二单礼 / 品类券 / 积分翻倍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推动第二次购买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040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临近流失会员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超过常规购买间隔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限时任务 / 补货提醒 / 组合推荐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降低流失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040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高价值活跃会员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近 90 天多次购买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专属权益 / 满赠 / 等级加速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提升频次和客单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040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沉默会员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90 天以上未购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低成本召回券 / 爆品推荐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测试唤醒效率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Shape 4"/>
          <p:cNvSpPr/>
          <p:nvPr/>
        </p:nvSpPr>
        <p:spPr>
          <a:xfrm>
            <a:off x="713232" y="5532120"/>
            <a:ext cx="10789920" cy="502920"/>
          </a:xfrm>
          <a:prstGeom prst="roundRect">
            <a:avLst>
              <a:gd name="adj" fmla="val 7273"/>
            </a:avLst>
          </a:prstGeom>
          <a:solidFill>
            <a:srgbClr val="EAF1FB"/>
          </a:solidFill>
          <a:ln w="10160">
            <a:solidFill>
              <a:srgbClr val="C7D7EF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914400" y="5687568"/>
            <a:ext cx="103784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20" dirty="0">
                <a:solidFill>
                  <a:srgbClr val="3741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讨论提示：建议优先试点“潜力新会员 + 临近流失会员”，更容易证明复购增量。</a:t>
            </a:r>
            <a:endParaRPr lang="en-US" sz="92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47120" y="640080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00">
                <a:solidFill>
                  <a:srgbClr val="6B7280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502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F559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1161288" y="384048"/>
            <a:ext cx="1005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玩法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40080" y="713232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活动玩法设计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640080" y="1298448"/>
            <a:ext cx="1051560" cy="0"/>
          </a:xfrm>
          <a:prstGeom prst="line">
            <a:avLst/>
          </a:prstGeom>
          <a:noFill/>
          <a:ln w="25400">
            <a:solidFill>
              <a:srgbClr val="2F559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1627632"/>
            <a:ext cx="6126480" cy="32918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r>
              <a:rPr lang="en-US" sz="1300" dirty="0">
                <a:solidFill>
                  <a:srgbClr val="3741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主玩法：7 月会员复购任务。会员进入活动页领取任务，在指定周期内完成复购。</a:t>
            </a:r>
            <a:endParaRPr lang="en-US" sz="1300" dirty="0"/>
          </a:p>
          <a:p>
            <a:r>
              <a:rPr lang="en-US" sz="1300" dirty="0">
                <a:solidFill>
                  <a:srgbClr val="3741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任务机制：完成 1 单得基础奖励；完成 2 单加码；指定品类 / 满额购买可解锁额外权益。</a:t>
            </a:r>
            <a:endParaRPr lang="en-US" sz="1300" dirty="0"/>
          </a:p>
          <a:p>
            <a:r>
              <a:rPr lang="en-US" sz="1300" dirty="0">
                <a:solidFill>
                  <a:srgbClr val="3741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权益形式：优惠券、积分翻倍、满赠、会员等级加速，优先少用无门槛现金补贴。</a:t>
            </a:r>
            <a:endParaRPr lang="en-US" sz="1300" dirty="0"/>
          </a:p>
          <a:p>
            <a:r>
              <a:rPr lang="en-US" sz="1300" dirty="0">
                <a:solidFill>
                  <a:srgbClr val="3741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成本控制：权益设置门槛、有效期、适用品类和领取次数，避免泛发券。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7315200" y="1572768"/>
            <a:ext cx="3246120" cy="384048"/>
          </a:xfrm>
          <a:prstGeom prst="roundRect">
            <a:avLst>
              <a:gd name="adj" fmla="val 9524"/>
            </a:avLst>
          </a:prstGeom>
          <a:solidFill>
            <a:srgbClr val="2F5597"/>
          </a:solidFill>
          <a:ln w="10160">
            <a:solidFill>
              <a:srgbClr val="D1D5D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498080" y="1682496"/>
            <a:ext cx="2834640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1. 领取任务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8915400" y="1984248"/>
            <a:ext cx="0" cy="219456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0" y="2231136"/>
            <a:ext cx="3246120" cy="384048"/>
          </a:xfrm>
          <a:prstGeom prst="roundRect">
            <a:avLst>
              <a:gd name="adj" fmla="val 9524"/>
            </a:avLst>
          </a:prstGeom>
          <a:solidFill>
            <a:srgbClr val="FFFFFF"/>
          </a:solidFill>
          <a:ln w="10160">
            <a:solidFill>
              <a:srgbClr val="D1D5D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498080" y="2340864"/>
            <a:ext cx="2834640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2. 完成复购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8915400" y="2642616"/>
            <a:ext cx="0" cy="219456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0" y="2889504"/>
            <a:ext cx="3246120" cy="384048"/>
          </a:xfrm>
          <a:prstGeom prst="roundRect">
            <a:avLst>
              <a:gd name="adj" fmla="val 9524"/>
            </a:avLst>
          </a:prstGeom>
          <a:solidFill>
            <a:srgbClr val="FFFFFF"/>
          </a:solidFill>
          <a:ln w="10160">
            <a:solidFill>
              <a:srgbClr val="D1D5D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498080" y="2999232"/>
            <a:ext cx="2834640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3. 阶梯奖励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8915400" y="3300984"/>
            <a:ext cx="0" cy="219456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7315200" y="3547872"/>
            <a:ext cx="3246120" cy="384048"/>
          </a:xfrm>
          <a:prstGeom prst="roundRect">
            <a:avLst>
              <a:gd name="adj" fmla="val 9524"/>
            </a:avLst>
          </a:prstGeom>
          <a:solidFill>
            <a:srgbClr val="FFFFFF"/>
          </a:solidFill>
          <a:ln w="10160">
            <a:solidFill>
              <a:srgbClr val="D1D5D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498080" y="3657600"/>
            <a:ext cx="2834640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4. 追单触达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8915400" y="3959352"/>
            <a:ext cx="0" cy="219456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7315200" y="4206240"/>
            <a:ext cx="3246120" cy="384048"/>
          </a:xfrm>
          <a:prstGeom prst="roundRect">
            <a:avLst>
              <a:gd name="adj" fmla="val 9524"/>
            </a:avLst>
          </a:prstGeom>
          <a:solidFill>
            <a:srgbClr val="FFFFFF"/>
          </a:solidFill>
          <a:ln w="10160">
            <a:solidFill>
              <a:srgbClr val="D1D5D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498080" y="4315968"/>
            <a:ext cx="2834640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5. 复盘沉淀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713232" y="5532120"/>
            <a:ext cx="10789920" cy="502920"/>
          </a:xfrm>
          <a:prstGeom prst="roundRect">
            <a:avLst>
              <a:gd name="adj" fmla="val 7273"/>
            </a:avLst>
          </a:prstGeom>
          <a:solidFill>
            <a:srgbClr val="EAF1FB"/>
          </a:solidFill>
          <a:ln w="10160">
            <a:solidFill>
              <a:srgbClr val="C7D7E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14400" y="5687568"/>
            <a:ext cx="103784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20" dirty="0">
                <a:solidFill>
                  <a:srgbClr val="3741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讨论提示：讨论点：奖励力度要足够驱动二单，但不能让用户只等优惠。</a:t>
            </a:r>
            <a:endParaRPr lang="en-US" sz="92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47120" y="640080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00">
                <a:solidFill>
                  <a:srgbClr val="6B7280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502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F559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04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1161288" y="384048"/>
            <a:ext cx="1005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节奏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40080" y="713232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7 月执行节奏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640080" y="1298448"/>
            <a:ext cx="1051560" cy="0"/>
          </a:xfrm>
          <a:prstGeom prst="line">
            <a:avLst/>
          </a:prstGeom>
          <a:noFill/>
          <a:ln w="25400">
            <a:solidFill>
              <a:srgbClr val="2F559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77240" y="1490472"/>
            <a:ext cx="1874520" cy="4572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1645920"/>
            <a:ext cx="1554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37415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6/24-6/30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2971800" y="1618488"/>
            <a:ext cx="11887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29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准备期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4434840" y="1600200"/>
            <a:ext cx="64465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20" dirty="0">
                <a:solidFill>
                  <a:srgbClr val="3741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人群圈选、券规则、活动页、埋点、客服 FAQ</a:t>
            </a:r>
            <a:endParaRPr lang="en-US" sz="920" dirty="0"/>
          </a:p>
        </p:txBody>
      </p:sp>
      <p:sp>
        <p:nvSpPr>
          <p:cNvPr id="10" name="Shape 8"/>
          <p:cNvSpPr/>
          <p:nvPr/>
        </p:nvSpPr>
        <p:spPr>
          <a:xfrm>
            <a:off x="1709928" y="1975104"/>
            <a:ext cx="0" cy="256032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77240" y="2240280"/>
            <a:ext cx="1874520" cy="457200"/>
          </a:xfrm>
          <a:prstGeom prst="roundRect">
            <a:avLst>
              <a:gd name="adj" fmla="val 8000"/>
            </a:avLst>
          </a:prstGeom>
          <a:solidFill>
            <a:srgbClr val="2F5597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14400" y="2395728"/>
            <a:ext cx="1554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7/1-7/7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971800" y="2368296"/>
            <a:ext cx="11887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29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预热启动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4434840" y="2350008"/>
            <a:ext cx="64465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20" dirty="0">
                <a:solidFill>
                  <a:srgbClr val="3741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会员通知、活动入口上线、首批任务领取</a:t>
            </a:r>
            <a:endParaRPr lang="en-US" sz="920" dirty="0"/>
          </a:p>
        </p:txBody>
      </p:sp>
      <p:sp>
        <p:nvSpPr>
          <p:cNvPr id="15" name="Shape 13"/>
          <p:cNvSpPr/>
          <p:nvPr/>
        </p:nvSpPr>
        <p:spPr>
          <a:xfrm>
            <a:off x="1709928" y="2724912"/>
            <a:ext cx="0" cy="256032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777240" y="2990088"/>
            <a:ext cx="1874520" cy="4572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14400" y="3145536"/>
            <a:ext cx="1554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37415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7/8-7/21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2971800" y="3118104"/>
            <a:ext cx="11887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29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转化推进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434840" y="3099816"/>
            <a:ext cx="64465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20" dirty="0">
                <a:solidFill>
                  <a:srgbClr val="3741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任务进度提醒、券到期提醒、品类推荐、策略微调</a:t>
            </a:r>
            <a:endParaRPr lang="en-US" sz="920" dirty="0"/>
          </a:p>
        </p:txBody>
      </p:sp>
      <p:sp>
        <p:nvSpPr>
          <p:cNvPr id="20" name="Shape 18"/>
          <p:cNvSpPr/>
          <p:nvPr/>
        </p:nvSpPr>
        <p:spPr>
          <a:xfrm>
            <a:off x="1709928" y="3474720"/>
            <a:ext cx="0" cy="256032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777240" y="3739896"/>
            <a:ext cx="1874520" cy="4572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14400" y="3895344"/>
            <a:ext cx="1554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37415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7/22-7/31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2971800" y="3867912"/>
            <a:ext cx="11887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29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冲刺收口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4434840" y="3849624"/>
            <a:ext cx="64465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20" dirty="0">
                <a:solidFill>
                  <a:srgbClr val="3741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未完成任务追单、高价值会员加码、异常处理</a:t>
            </a:r>
            <a:endParaRPr lang="en-US" sz="920" dirty="0"/>
          </a:p>
        </p:txBody>
      </p:sp>
      <p:sp>
        <p:nvSpPr>
          <p:cNvPr id="25" name="Shape 23"/>
          <p:cNvSpPr/>
          <p:nvPr/>
        </p:nvSpPr>
        <p:spPr>
          <a:xfrm>
            <a:off x="1709928" y="4224528"/>
            <a:ext cx="0" cy="256032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777240" y="4489704"/>
            <a:ext cx="1874520" cy="4572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914400" y="4645152"/>
            <a:ext cx="1554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37415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8/1-8/8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2971800" y="4617720"/>
            <a:ext cx="11887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29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复盘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4434840" y="4599432"/>
            <a:ext cx="64465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20" dirty="0">
                <a:solidFill>
                  <a:srgbClr val="3741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目标达成、增量 ROI、人群/权益/渠道效果复盘</a:t>
            </a:r>
            <a:endParaRPr lang="en-US" sz="920" dirty="0"/>
          </a:p>
        </p:txBody>
      </p:sp>
      <p:sp>
        <p:nvSpPr>
          <p:cNvPr id="30" name="Shape 28"/>
          <p:cNvSpPr/>
          <p:nvPr/>
        </p:nvSpPr>
        <p:spPr>
          <a:xfrm>
            <a:off x="713232" y="5532120"/>
            <a:ext cx="10789920" cy="502920"/>
          </a:xfrm>
          <a:prstGeom prst="roundRect">
            <a:avLst>
              <a:gd name="adj" fmla="val 7273"/>
            </a:avLst>
          </a:prstGeom>
          <a:solidFill>
            <a:srgbClr val="EAF1FB"/>
          </a:solidFill>
          <a:ln w="10160">
            <a:solidFill>
              <a:srgbClr val="C7D7E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914400" y="5687568"/>
            <a:ext cx="103784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20" dirty="0">
                <a:solidFill>
                  <a:srgbClr val="3741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讨论提示：需要技术、数据、商品、客服、私域团队提前确认负责人。</a:t>
            </a:r>
            <a:endParaRPr lang="en-US" sz="92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47120" y="640080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00">
                <a:solidFill>
                  <a:srgbClr val="6B7280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502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F559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05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1161288" y="384048"/>
            <a:ext cx="1005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预算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40080" y="713232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预算测算与投入产出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640080" y="1298448"/>
            <a:ext cx="1051560" cy="0"/>
          </a:xfrm>
          <a:prstGeom prst="line">
            <a:avLst/>
          </a:prstGeom>
          <a:noFill/>
          <a:ln w="25400">
            <a:solidFill>
              <a:srgbClr val="2F5597"/>
            </a:solidFill>
            <a:prstDash val="solid"/>
          </a:ln>
        </p:spPr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85800" y="1444752"/>
          <a:ext cx="10835640" cy="3611880"/>
        </p:xfrm>
        <a:graphic>
          <a:graphicData uri="http://schemas.openxmlformats.org/drawingml/2006/table">
            <a:tbl>
              <a:tblPr/>
              <a:tblGrid>
                <a:gridCol w="1508760"/>
                <a:gridCol w="3154680"/>
                <a:gridCol w="1828800"/>
                <a:gridCol w="4343400"/>
              </a:tblGrid>
              <a:tr h="6019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项目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测算方式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示例占位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备注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19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触达规模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目标会员人数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X 万人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按人群分层统计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19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预计领取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触达人数 × 领取率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X 万张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参考历史活动领取率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19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预计核销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领取数 × 核销率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X 万单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按券类型拆分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19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补贴成本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核销数 × 单均补贴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X 万元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含券、积分、赠品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19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增量收益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增量订单 × 客单价 × 毛利率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X 万元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建议设对照组验证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Shape 4"/>
          <p:cNvSpPr/>
          <p:nvPr/>
        </p:nvSpPr>
        <p:spPr>
          <a:xfrm>
            <a:off x="713232" y="5532120"/>
            <a:ext cx="10789920" cy="502920"/>
          </a:xfrm>
          <a:prstGeom prst="roundRect">
            <a:avLst>
              <a:gd name="adj" fmla="val 7273"/>
            </a:avLst>
          </a:prstGeom>
          <a:solidFill>
            <a:srgbClr val="EAF1FB"/>
          </a:solidFill>
          <a:ln w="10160">
            <a:solidFill>
              <a:srgbClr val="C7D7EF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914400" y="5687568"/>
            <a:ext cx="103784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20" dirty="0">
                <a:solidFill>
                  <a:srgbClr val="3741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讨论提示：建议先设预算上限，例如 X 万元；活动中按核销和 ROI 动态调整。</a:t>
            </a:r>
            <a:endParaRPr lang="en-US" sz="92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47120" y="640080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00">
                <a:solidFill>
                  <a:srgbClr val="6B7280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84048"/>
            <a:ext cx="502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F559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06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1161288" y="384048"/>
            <a:ext cx="1005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风险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40080" y="713232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主要风险与会中待决策事项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640080" y="1298448"/>
            <a:ext cx="1051560" cy="0"/>
          </a:xfrm>
          <a:prstGeom prst="line">
            <a:avLst/>
          </a:prstGeom>
          <a:noFill/>
          <a:ln w="25400">
            <a:solidFill>
              <a:srgbClr val="2F5597"/>
            </a:solidFill>
            <a:prstDash val="solid"/>
          </a:ln>
        </p:spPr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85800" y="1444752"/>
          <a:ext cx="10835640" cy="3337560"/>
        </p:xfrm>
        <a:graphic>
          <a:graphicData uri="http://schemas.openxmlformats.org/drawingml/2006/table">
            <a:tbl>
              <a:tblPr/>
              <a:tblGrid>
                <a:gridCol w="1508760"/>
                <a:gridCol w="2926080"/>
                <a:gridCol w="6400800"/>
              </a:tblGrid>
              <a:tr h="5562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风险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表现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应对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62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补贴浪费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原本会购买的用户也领券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设置对照组、分层发放、限制券门槛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62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利润承压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GMV 增长但毛利下降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按毛利品类配置权益，实时监控补贴率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62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触达打扰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短信/Push 过多导致反感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基于任务状态触达，控制频次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62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执行延误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页面、券、埋点未按时完成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提前锁定排期和责任人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62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复盘失真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无法判断真实增量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37415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保留 5%-10% 对照组</a:t>
                      </a:r>
                      <a:endParaRPr lang="en-US" sz="8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50292" marR="50292" marT="50292" marB="50292" anchor="mid">
                    <a:lnL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Shape 4"/>
          <p:cNvSpPr/>
          <p:nvPr/>
        </p:nvSpPr>
        <p:spPr>
          <a:xfrm>
            <a:off x="685800" y="4983480"/>
            <a:ext cx="10835640" cy="384048"/>
          </a:xfrm>
          <a:prstGeom prst="roundRect">
            <a:avLst>
              <a:gd name="adj" fmla="val 9524"/>
            </a:avLst>
          </a:prstGeom>
          <a:solidFill>
            <a:srgbClr val="FFF7ED"/>
          </a:solidFill>
          <a:ln w="12700">
            <a:solidFill>
              <a:srgbClr val="F3D19E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914400" y="5102352"/>
            <a:ext cx="10241280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50" b="1" dirty="0">
                <a:solidFill>
                  <a:srgbClr val="1F29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会中待决策：目标优先级｜预算上限｜优先试点人群｜权益边界｜跨团队负责人</a:t>
            </a:r>
            <a:endParaRPr lang="en-US" sz="950" dirty="0"/>
          </a:p>
        </p:txBody>
      </p:sp>
      <p:sp>
        <p:nvSpPr>
          <p:cNvPr id="9" name="Shape 6"/>
          <p:cNvSpPr/>
          <p:nvPr/>
        </p:nvSpPr>
        <p:spPr>
          <a:xfrm>
            <a:off x="713232" y="5532120"/>
            <a:ext cx="10789920" cy="502920"/>
          </a:xfrm>
          <a:prstGeom prst="roundRect">
            <a:avLst>
              <a:gd name="adj" fmla="val 7273"/>
            </a:avLst>
          </a:prstGeom>
          <a:solidFill>
            <a:srgbClr val="EAF1FB"/>
          </a:solidFill>
          <a:ln w="10160">
            <a:solidFill>
              <a:srgbClr val="C7D7EF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914400" y="5687568"/>
            <a:ext cx="103784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20" dirty="0">
                <a:solidFill>
                  <a:srgbClr val="3741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讨论提示：今天需要老板拍板：目标优先级、预算上限、试点人群、权益边界。</a:t>
            </a:r>
            <a:endParaRPr lang="en-US" sz="92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47120" y="640080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00">
                <a:solidFill>
                  <a:srgbClr val="6B7280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icrosoft YaHei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Microsoft YaHe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 月会员复购活动</dc:title>
  <dc:subject>7 月会员复购活动</dc:subject>
  <dc:creator>Codex</dc:creator>
  <cp:lastModifiedBy>Codex</cp:lastModifiedBy>
  <cp:revision>1</cp:revision>
  <dcterms:created xsi:type="dcterms:W3CDTF">2026-06-11T07:05:26Z</dcterms:created>
  <dcterms:modified xsi:type="dcterms:W3CDTF">2026-06-11T07:05:26Z</dcterms:modified>
</cp:coreProperties>
</file>